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9" r:id="rId4"/>
    <p:sldId id="270" r:id="rId5"/>
    <p:sldId id="271" r:id="rId6"/>
    <p:sldId id="272" r:id="rId7"/>
    <p:sldId id="274" r:id="rId8"/>
    <p:sldId id="275" r:id="rId9"/>
    <p:sldId id="276" r:id="rId10"/>
    <p:sldId id="277" r:id="rId11"/>
    <p:sldId id="280" r:id="rId12"/>
    <p:sldId id="278" r:id="rId13"/>
    <p:sldId id="279" r:id="rId14"/>
    <p:sldId id="281" r:id="rId15"/>
    <p:sldId id="282" r:id="rId16"/>
    <p:sldId id="283" r:id="rId17"/>
    <p:sldId id="268" r:id="rId18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0"/>
    <p:restoredTop sz="79230"/>
  </p:normalViewPr>
  <p:slideViewPr>
    <p:cSldViewPr snapToGrid="0">
      <p:cViewPr varScale="1">
        <p:scale>
          <a:sx n="118" d="100"/>
          <a:sy n="118" d="100"/>
        </p:scale>
        <p:origin x="1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B2A0C-1EC2-7346-B592-D8E2365F94C9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68E67-BD19-5D4D-A2DA-74474D3642E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44992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72938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555555"/>
                </a:solidFill>
                <a:latin typeface="-apple-system"/>
              </a:rPr>
              <a:t>We’ll recreate the type for our learning.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None</a:t>
            </a:r>
            <a:r>
              <a:rPr lang="en-GB" b="1" i="0" u="none" strike="noStrike" dirty="0">
                <a:solidFill>
                  <a:srgbClr val="373D4B"/>
                </a:solidFill>
                <a:effectLst/>
                <a:latin typeface="Lato" panose="020F0502020204030204" pitchFamily="34" charset="0"/>
              </a:rPr>
              <a:t> doesn’t have a type parameter</a:t>
            </a:r>
            <a:r>
              <a:rPr lang="en-GB" b="0" i="0" u="none" strike="noStrike" dirty="0">
                <a:solidFill>
                  <a:srgbClr val="373D4B"/>
                </a:solidFill>
                <a:effectLst/>
                <a:latin typeface="Lato" panose="020F0502020204030204" pitchFamily="34" charset="0"/>
              </a:rPr>
              <a:t>, but it extends </a:t>
            </a:r>
            <a:r>
              <a:rPr lang="en-GB" dirty="0"/>
              <a:t>Option[Nothing]</a:t>
            </a:r>
            <a:endParaRPr lang="en-GB" b="0" i="0" u="none" strike="noStrike" dirty="0">
              <a:solidFill>
                <a:srgbClr val="555555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45697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93593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07466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624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448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1733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7287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Java’s checked exceptions don’t work for higher-order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5001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This idea might be familiar to anyone who has used return codes in C to handle exceptions.</a:t>
            </a:r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3457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The mean function is an example of what’s called a partial function:</a:t>
            </a:r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34037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05094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4245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97A3-F7E6-5A67-98BD-57A02E026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EFCF7-4D88-543D-A1CA-89D52888B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7C147-A330-2E87-F970-33038F56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DEF33-43AE-692A-252D-ECE3C9B19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20E05-FD76-AF47-E3A5-503FD3AF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4810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2D4B-A0A3-AEA4-FB3E-1EF4D9A1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CF014-0C64-E92E-A5FD-CAEAB5558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7AC4D-3BB8-F0CA-9122-58C5C6BF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C9E65-C545-DCBD-3FD9-4A188A9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49F7-D96B-F6E3-1177-6EDFD417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2707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BBB10F-7DD3-B517-0510-8FA5B1243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2E35B-B759-D387-5BB4-0302B2C62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33A98-29F0-FD6F-EB3F-316005A4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39F6D-CF8E-F059-0077-331E0679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77B5A-606A-C91D-5BD7-A8D06321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1894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7DC1-A217-4D79-CDDE-70053DAF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485F3-0DD7-017C-0AB6-E222C72B2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6B898-3AE7-F827-8CB0-70F1286F9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E5C15-D6A2-ED5E-12C6-50F8B69A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39C0-A7AD-D878-FF9C-80143F12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3923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4FC1-D0D5-F369-BE9F-1F962048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5EFB6-B4DB-4231-CF27-3685DA7C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B447E-634A-8922-637A-61D95EAB4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601E0-E955-64A4-5D11-1C98F233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A662E-9C8E-0F67-23C9-187F2FD99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490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85B5-A303-CA86-C224-161DB8CC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6A858-FEA1-EE29-09E3-3015A5C52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94C53-BF7A-E631-CA6C-BB069A32E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CE0F4-6D4F-0675-2BC0-956D04A5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79A1E-6EEF-8AE0-E4E9-8BAF5E24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464C3-234F-B55C-B25D-4877DB2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2122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60C0-8B3B-2C2E-2FF9-5366223F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7AA8-B665-62AD-669E-4D582A1B9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C5C6A-3379-35BE-5F59-5F814E9F8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178CB-AEFA-84FC-0032-207182719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DC843-16F0-F830-E538-D19C09D5B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EF2FB-6B79-19B4-F9DD-1EA8EC11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1CEC7B-D065-E2A7-8AA9-2F47F9089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70EFF-728A-D470-6DA2-3BABCF9F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6640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AC79-E3DD-622E-71A6-F5F74511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01946-1A96-B78E-2B42-74C2030D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30BAD-FEEB-2DC3-3872-63FC8F1A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B92AC-66BC-A5B3-AA95-D6B1831B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3088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249BA-D296-3765-4688-6541C407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AFD9D-69CF-F8F4-4C53-14E9CD77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31623-83B9-64ED-9296-ABCCC706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4293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C157-CE2C-1615-AD45-5D930987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E814-4BCB-731D-BD4B-044BA9173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DE50B-83F3-2704-FC9F-26CA82A91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ADDC7-C9F0-5048-A40B-A8873847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65F2E-6200-3C1E-0EAE-DC944672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8919D-E873-844F-FA79-EF3497EA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5897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B122-972C-4392-6C75-F8CC691CC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23F832-7E5F-847D-4AF6-CAE9989C5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B2444-CBF0-1377-6653-BC6751E21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58C0C-32A2-BAC5-194E-91377933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863D0-5346-95C9-F6D8-F61FD359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5CD60-D63E-07A5-7B5D-19B4D37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0677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6BD78-A990-8E98-6753-B9CA3EE8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65361-2ECE-B0A2-3689-70540D18F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F3703-C661-B3FF-BCB9-8D4432679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9146B-A831-874C-B3FC-2A7CFC27174E}" type="datetimeFigureOut">
              <a:rPr lang="en-FI" smtClean="0"/>
              <a:t>18.4.2023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DBBF6-9188-72A2-7199-1E9BD412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BEF2F-084E-0FDC-2DEA-A45E37A6D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248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75771-1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B7582A1-1FA7-CA99-5EB6-FCB08EFEC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5382" b="103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56A20-722F-7D2F-78CF-0F3F8A811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FI" sz="5100" dirty="0">
                <a:solidFill>
                  <a:srgbClr val="FFFFFF"/>
                </a:solidFill>
              </a:rPr>
              <a:t>Lecture 6 </a:t>
            </a:r>
            <a:br>
              <a:rPr lang="en-FI" sz="5100" dirty="0">
                <a:solidFill>
                  <a:srgbClr val="FFFFFF"/>
                </a:solidFill>
              </a:rPr>
            </a:br>
            <a:r>
              <a:rPr lang="en-FI" sz="5100" dirty="0">
                <a:solidFill>
                  <a:srgbClr val="FFFFFF"/>
                </a:solidFill>
              </a:rPr>
              <a:t>Handling Errors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01CE4-1856-A1D6-19AB-31BC2C5A1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FI" dirty="0">
                <a:solidFill>
                  <a:srgbClr val="FFFFFF"/>
                </a:solidFill>
              </a:rPr>
              <a:t>18.4.2023</a:t>
            </a:r>
          </a:p>
          <a:p>
            <a:r>
              <a:rPr lang="en-FI" dirty="0">
                <a:solidFill>
                  <a:srgbClr val="FFFFFF"/>
                </a:solidFill>
              </a:rPr>
              <a:t>Iflaah Salman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70FC0E-EBD1-7082-2308-13199DA95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5991222"/>
            <a:ext cx="190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40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D54B-A02B-89B8-9700-5E9F131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-50029"/>
            <a:ext cx="4495800" cy="1325563"/>
          </a:xfrm>
        </p:spPr>
        <p:txBody>
          <a:bodyPr/>
          <a:lstStyle/>
          <a:p>
            <a:r>
              <a:rPr lang="en-FI" b="1" dirty="0"/>
              <a:t>Option</a:t>
            </a:r>
            <a:r>
              <a:rPr lang="en-FI" dirty="0"/>
              <a:t>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63453-9930-3F05-20EF-234451E5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275534"/>
            <a:ext cx="7048500" cy="2153466"/>
          </a:xfrm>
        </p:spPr>
        <p:txBody>
          <a:bodyPr>
            <a:noAutofit/>
          </a:bodyPr>
          <a:lstStyle/>
          <a:p>
            <a:r>
              <a:rPr lang="en-GB" sz="2200" b="0" i="0" u="none" strike="noStrike" dirty="0">
                <a:effectLst/>
                <a:latin typeface="-apple-system"/>
              </a:rPr>
              <a:t>The solution is to represent explicitly in the return type that a function may not always have an answer.</a:t>
            </a:r>
          </a:p>
          <a:p>
            <a:r>
              <a:rPr lang="en-GB" sz="2200" b="0" i="0" u="none" strike="noStrike" dirty="0">
                <a:effectLst/>
                <a:latin typeface="-apple-system"/>
              </a:rPr>
              <a:t>Scala library provides a type, Option.</a:t>
            </a:r>
          </a:p>
          <a:p>
            <a:r>
              <a:rPr lang="en-GB" sz="2200" dirty="0"/>
              <a:t>Can be thought of like a List,</a:t>
            </a:r>
          </a:p>
          <a:p>
            <a:pPr lvl="1"/>
            <a:r>
              <a:rPr lang="en-GB" sz="2200" dirty="0"/>
              <a:t>But contains </a:t>
            </a:r>
            <a:r>
              <a:rPr lang="en-GB" sz="2200" dirty="0">
                <a:solidFill>
                  <a:srgbClr val="C00000"/>
                </a:solidFill>
              </a:rPr>
              <a:t>only one element</a:t>
            </a:r>
            <a:r>
              <a:rPr lang="en-GB" sz="2200" dirty="0"/>
              <a:t>.</a:t>
            </a:r>
          </a:p>
          <a:p>
            <a:endParaRPr lang="en-GB" sz="2200" b="0" i="0" u="none" strike="noStrike" dirty="0">
              <a:effectLst/>
              <a:latin typeface="-apple-system"/>
            </a:endParaRPr>
          </a:p>
          <a:p>
            <a:endParaRPr lang="en-GB" sz="2200" b="0" i="0" u="none" strike="noStrike" dirty="0">
              <a:effectLst/>
              <a:latin typeface="-apple-system"/>
            </a:endParaRPr>
          </a:p>
          <a:p>
            <a:pPr marL="0" indent="0">
              <a:buNone/>
            </a:pPr>
            <a:endParaRPr lang="en-GB" sz="2200" b="0" i="0" u="none" strike="noStrike" dirty="0">
              <a:effectLst/>
              <a:latin typeface="-apple-system"/>
            </a:endParaRPr>
          </a:p>
          <a:p>
            <a:pPr marL="0" indent="0">
              <a:buNone/>
            </a:pPr>
            <a:endParaRPr lang="en-FI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B64C4-4661-867F-EC29-C141D9C8EBB5}"/>
              </a:ext>
            </a:extLst>
          </p:cNvPr>
          <p:cNvSpPr txBox="1"/>
          <p:nvPr/>
        </p:nvSpPr>
        <p:spPr>
          <a:xfrm>
            <a:off x="6813551" y="5171466"/>
            <a:ext cx="5041900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FI" sz="2000" b="1" dirty="0"/>
              <a:t>Option </a:t>
            </a:r>
            <a:r>
              <a:rPr lang="en-GB" sz="2000" dirty="0"/>
              <a:t>h</a:t>
            </a:r>
            <a:r>
              <a:rPr lang="en-FI" sz="2000" dirty="0"/>
              <a:t>as two cases: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000" dirty="0"/>
              <a:t>Some – defined (or have something)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000" dirty="0"/>
              <a:t>None – undefined (has nothing)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44D5820-2A6A-2D26-506C-AC0FCB6F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2" y="18234"/>
            <a:ext cx="2743199" cy="2249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6B704-210F-5600-0001-381641C39E94}"/>
              </a:ext>
            </a:extLst>
          </p:cNvPr>
          <p:cNvSpPr txBox="1"/>
          <p:nvPr/>
        </p:nvSpPr>
        <p:spPr>
          <a:xfrm>
            <a:off x="6972301" y="6465942"/>
            <a:ext cx="2892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plus.cs.aalto.fi</a:t>
            </a:r>
            <a:r>
              <a:rPr lang="en-GB" sz="1200" dirty="0"/>
              <a:t>/o1/2022/w07/ch05/</a:t>
            </a:r>
            <a:endParaRPr lang="en-FI" sz="1200" dirty="0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2F68C9C-6356-C441-6B92-601C7785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9" y="4876800"/>
            <a:ext cx="6083300" cy="1955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3E1A26A-83A7-F77F-0609-2A1FBA5E7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552" y="2294040"/>
            <a:ext cx="5357962" cy="24952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E15474E-068B-8D36-8741-2A4CEA8DB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99" y="3541690"/>
            <a:ext cx="7010400" cy="1325563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568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5B51-2FCC-2A3C-F686-4925E711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/>
              <a:t>Option </a:t>
            </a:r>
            <a:r>
              <a:rPr lang="en-FI" dirty="0"/>
              <a:t>type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FF39DC8-0A66-BAAF-6832-E3B4EEF61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100" y="1690688"/>
            <a:ext cx="5765800" cy="1905000"/>
          </a:xfrm>
          <a:ln>
            <a:solidFill>
              <a:srgbClr val="C00000"/>
            </a:solidFill>
          </a:ln>
        </p:spPr>
      </p:pic>
      <p:pic>
        <p:nvPicPr>
          <p:cNvPr id="7" name="Picture 6" descr="Text, application&#10;&#10;Description automatically generated">
            <a:extLst>
              <a:ext uri="{FF2B5EF4-FFF2-40B4-BE49-F238E27FC236}">
                <a16:creationId xmlns:a16="http://schemas.microsoft.com/office/drawing/2014/main" id="{A79C126B-0743-40FD-4B5F-FF379CFD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257220"/>
            <a:ext cx="6248400" cy="153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83066E-8B0A-CD3B-67F4-EDB76DE7F5FA}"/>
              </a:ext>
            </a:extLst>
          </p:cNvPr>
          <p:cNvSpPr txBox="1"/>
          <p:nvPr/>
        </p:nvSpPr>
        <p:spPr>
          <a:xfrm>
            <a:off x="6908801" y="1664296"/>
            <a:ext cx="5054600" cy="20621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C00000"/>
                </a:solidFill>
              </a:rPr>
              <a:t>Some[A]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 </a:t>
            </a:r>
            <a:r>
              <a:rPr lang="en-GB" sz="2200" b="0" i="0" u="none" strike="noStrike" dirty="0">
                <a:solidFill>
                  <a:srgbClr val="373D4B"/>
                </a:solidFill>
                <a:effectLst/>
              </a:rPr>
              <a:t>is an implementation of </a:t>
            </a:r>
            <a:r>
              <a:rPr lang="en-GB" sz="2200" dirty="0">
                <a:solidFill>
                  <a:srgbClr val="C00000"/>
                </a:solidFill>
              </a:rPr>
              <a:t>Option[A]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C00000"/>
                </a:solidFill>
              </a:rPr>
              <a:t>Some[Int]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 </a:t>
            </a:r>
            <a:r>
              <a:rPr lang="en-GB" sz="2200" b="0" i="0" u="none" strike="noStrike" dirty="0">
                <a:solidFill>
                  <a:srgbClr val="373D4B"/>
                </a:solidFill>
                <a:effectLst/>
              </a:rPr>
              <a:t>is a valid implementation for </a:t>
            </a:r>
            <a:r>
              <a:rPr lang="en-GB" sz="2200" dirty="0">
                <a:solidFill>
                  <a:srgbClr val="C00000"/>
                </a:solidFill>
              </a:rPr>
              <a:t>Option[Int]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Not for </a:t>
            </a:r>
            <a:r>
              <a:rPr lang="en-GB" sz="2200" dirty="0">
                <a:solidFill>
                  <a:srgbClr val="C00000"/>
                </a:solidFill>
              </a:rPr>
              <a:t>Option[String]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E82DF-D2F1-0382-471A-1ED2D6596320}"/>
              </a:ext>
            </a:extLst>
          </p:cNvPr>
          <p:cNvSpPr txBox="1"/>
          <p:nvPr/>
        </p:nvSpPr>
        <p:spPr>
          <a:xfrm>
            <a:off x="6908801" y="4257220"/>
            <a:ext cx="5054600" cy="23391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C00000"/>
                </a:solidFill>
              </a:rPr>
              <a:t>None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 doesn’t have a type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373D4B"/>
                </a:solidFill>
              </a:rPr>
              <a:t>None </a:t>
            </a:r>
            <a:r>
              <a:rPr lang="en-GB" sz="2200" dirty="0">
                <a:solidFill>
                  <a:srgbClr val="C00000"/>
                </a:solidFill>
              </a:rPr>
              <a:t>extends</a:t>
            </a:r>
            <a:r>
              <a:rPr lang="en-GB" sz="2200" dirty="0">
                <a:solidFill>
                  <a:srgbClr val="373D4B"/>
                </a:solidFill>
              </a:rPr>
              <a:t> Option[Nothing]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C00000"/>
                </a:solidFill>
              </a:rPr>
              <a:t>It is valid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373D4B"/>
                </a:solidFill>
              </a:rPr>
              <a:t>because Nothing is a subclass of every other class.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373D4B"/>
              </a:solidFill>
              <a:effectLst/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56925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0C70-8601-65B2-E2BA-948B09979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79" y="25400"/>
            <a:ext cx="4330700" cy="1193006"/>
          </a:xfrm>
        </p:spPr>
        <p:txBody>
          <a:bodyPr/>
          <a:lstStyle/>
          <a:p>
            <a:r>
              <a:rPr lang="en-FI" b="1" dirty="0"/>
              <a:t>Option</a:t>
            </a:r>
            <a:r>
              <a:rPr lang="en-FI" dirty="0"/>
              <a:t> type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5DBE1AF-7FDA-38EF-88EB-1B0554279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5417851"/>
            <a:ext cx="6083300" cy="1193006"/>
          </a:xfrm>
          <a:ln>
            <a:solidFill>
              <a:srgbClr val="C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E3C0B-4114-B82B-E640-C2F0562FEC6C}"/>
              </a:ext>
            </a:extLst>
          </p:cNvPr>
          <p:cNvSpPr txBox="1"/>
          <p:nvPr/>
        </p:nvSpPr>
        <p:spPr>
          <a:xfrm>
            <a:off x="7937500" y="3455988"/>
            <a:ext cx="3911599" cy="30162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200" dirty="0"/>
              <a:t>Using Option for the </a:t>
            </a:r>
            <a:r>
              <a:rPr lang="en-FI" sz="2200" b="1" dirty="0"/>
              <a:t>mean</a:t>
            </a:r>
            <a:r>
              <a:rPr lang="en-FI" sz="2200" dirty="0"/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  <a:latin typeface="-apple-system"/>
              </a:rPr>
              <a:t>The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return type </a:t>
            </a:r>
            <a:r>
              <a:rPr lang="en-GB" sz="2200" b="0" i="0" u="none" strike="noStrike" dirty="0">
                <a:effectLst/>
                <a:latin typeface="-apple-system"/>
              </a:rPr>
              <a:t>now reflects the possibility that the result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may not always be defined.</a:t>
            </a:r>
            <a:r>
              <a:rPr lang="en-GB" sz="2200" b="0" i="0" u="none" strike="noStrike" dirty="0">
                <a:effectLst/>
                <a:latin typeface="-apple-system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  <a:latin typeface="-apple-system"/>
              </a:rPr>
              <a:t>We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still always return a result </a:t>
            </a:r>
            <a:r>
              <a:rPr lang="en-GB" sz="2200" b="0" i="0" u="none" strike="noStrike" dirty="0">
                <a:effectLst/>
                <a:latin typeface="-apple-system"/>
              </a:rPr>
              <a:t>of type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Option[Double]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dirty="0"/>
          </a:p>
          <a:p>
            <a:endParaRPr lang="en-FI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EF7FC3A-2210-0B1A-234A-F3537F5E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79" y="951707"/>
            <a:ext cx="6747223" cy="398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3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3376-7A50-54BE-A954-7287A7C5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62"/>
            <a:ext cx="10515600" cy="1325563"/>
          </a:xfrm>
        </p:spPr>
        <p:txBody>
          <a:bodyPr/>
          <a:lstStyle/>
          <a:p>
            <a:r>
              <a:rPr lang="en-GB" dirty="0"/>
              <a:t>B</a:t>
            </a:r>
            <a:r>
              <a:rPr lang="en-FI" dirty="0"/>
              <a:t>asic Functions on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8163-28E0-B0D7-3980-BAA9BE56B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9067800" cy="511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FI" sz="2400" dirty="0"/>
              <a:t>Option </a:t>
            </a:r>
            <a:r>
              <a:rPr lang="en-GB" sz="2400" dirty="0"/>
              <a:t>is used throughout Scala standard library [</a:t>
            </a:r>
            <a:r>
              <a:rPr lang="en-GB" sz="2400" i="1" dirty="0"/>
              <a:t>Lecture 4</a:t>
            </a:r>
            <a:r>
              <a:rPr lang="en-GB" sz="2400" dirty="0"/>
              <a:t>]</a:t>
            </a:r>
          </a:p>
          <a:p>
            <a:endParaRPr lang="en-GB" sz="2400" dirty="0"/>
          </a:p>
          <a:p>
            <a:endParaRPr lang="en-FI" sz="2400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9941019-2250-6870-4EA2-0BFA29CFA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7370"/>
            <a:ext cx="9391650" cy="3020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B42BF5-2DF4-BC61-54C0-652867749E80}"/>
              </a:ext>
            </a:extLst>
          </p:cNvPr>
          <p:cNvSpPr txBox="1"/>
          <p:nvPr/>
        </p:nvSpPr>
        <p:spPr>
          <a:xfrm>
            <a:off x="8324850" y="5057775"/>
            <a:ext cx="3517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indicates that the argument is of type B, but won’t be evaluated until it’s needed by the function.</a:t>
            </a:r>
          </a:p>
          <a:p>
            <a:r>
              <a:rPr lang="en-GB" dirty="0">
                <a:solidFill>
                  <a:srgbClr val="C00000"/>
                </a:solidFill>
                <a:latin typeface="-apple-system"/>
              </a:rPr>
              <a:t>[it relates to the concept of non-strictness]</a:t>
            </a:r>
            <a:endParaRPr lang="en-FI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BD1FFF-89DD-48F4-1C75-422B1452081C}"/>
              </a:ext>
            </a:extLst>
          </p:cNvPr>
          <p:cNvCxnSpPr>
            <a:cxnSpLocks/>
          </p:cNvCxnSpPr>
          <p:nvPr/>
        </p:nvCxnSpPr>
        <p:spPr>
          <a:xfrm flipH="1" flipV="1">
            <a:off x="6692900" y="3327400"/>
            <a:ext cx="3708400" cy="171450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886224-A8DE-879D-03BD-E4B223A3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4315460"/>
            <a:ext cx="70231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2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3376-7A50-54BE-A954-7287A7C5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62"/>
            <a:ext cx="5422900" cy="1325563"/>
          </a:xfrm>
        </p:spPr>
        <p:txBody>
          <a:bodyPr/>
          <a:lstStyle/>
          <a:p>
            <a:r>
              <a:rPr lang="fi-FI" dirty="0"/>
              <a:t>User </a:t>
            </a:r>
            <a:r>
              <a:rPr lang="fi-FI" dirty="0" err="1"/>
              <a:t>Scenarios</a:t>
            </a:r>
            <a:r>
              <a:rPr lang="en-FI" dirty="0"/>
              <a:t> on Option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886224-A8DE-879D-03BD-E4B223A3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521460"/>
            <a:ext cx="6343650" cy="1835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F906C9-0B20-1901-1CC9-108D786B6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50" y="3002968"/>
            <a:ext cx="4845050" cy="345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8F0550-644C-6DD7-519E-A9C00E952B95}"/>
              </a:ext>
            </a:extLst>
          </p:cNvPr>
          <p:cNvSpPr txBox="1"/>
          <p:nvPr/>
        </p:nvSpPr>
        <p:spPr>
          <a:xfrm>
            <a:off x="838200" y="3642520"/>
            <a:ext cx="1021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i="0" u="none" strike="noStrike" dirty="0" err="1">
                <a:effectLst/>
              </a:rPr>
              <a:t>lookupByName</a:t>
            </a:r>
            <a:r>
              <a:rPr lang="en-GB" sz="2200" b="1" i="0" u="none" strike="noStrike" dirty="0">
                <a:effectLst/>
              </a:rPr>
              <a:t>("Joe")</a:t>
            </a:r>
            <a:r>
              <a:rPr lang="en-GB" sz="2200" b="0" i="0" u="none" strike="noStrike" dirty="0">
                <a:effectLst/>
              </a:rPr>
              <a:t> returns an </a:t>
            </a:r>
            <a:r>
              <a:rPr lang="en-GB" sz="2200" b="1" i="0" u="none" strike="noStrike" dirty="0">
                <a:effectLst/>
              </a:rPr>
              <a:t>Option[Employee]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b="1" i="0" u="none" strike="noStrike" dirty="0">
                <a:effectLst/>
              </a:rPr>
              <a:t>Transform</a:t>
            </a:r>
            <a:r>
              <a:rPr lang="en-GB" sz="2200" b="0" i="0" u="none" strike="noStrike" dirty="0">
                <a:effectLst/>
              </a:rPr>
              <a:t>ing using </a:t>
            </a:r>
            <a:r>
              <a:rPr lang="en-GB" sz="2200" b="1" i="0" u="none" strike="noStrike" dirty="0">
                <a:effectLst/>
              </a:rPr>
              <a:t>map</a:t>
            </a:r>
            <a:r>
              <a:rPr lang="en-GB" sz="2200" b="0" i="0" u="none" strike="noStrike" dirty="0">
                <a:effectLst/>
              </a:rPr>
              <a:t> to pull out the </a:t>
            </a:r>
            <a:r>
              <a:rPr lang="en-GB" sz="2200" b="1" i="0" u="none" strike="noStrike" dirty="0">
                <a:effectLst/>
              </a:rPr>
              <a:t>Option[String]</a:t>
            </a:r>
            <a:r>
              <a:rPr lang="en-GB" sz="2200" b="0" i="0" u="none" strike="noStrike" dirty="0">
                <a:effectLst/>
              </a:rPr>
              <a:t> representing the department.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No need to explicitly check the result of </a:t>
            </a:r>
            <a:r>
              <a:rPr lang="en-GB" sz="2200" b="1" i="0" u="none" strike="noStrike" dirty="0" err="1">
                <a:effectLst/>
              </a:rPr>
              <a:t>lookupByName</a:t>
            </a:r>
            <a:r>
              <a:rPr lang="en-GB" sz="2200" b="1" i="0" u="none" strike="noStrike" dirty="0">
                <a:effectLst/>
              </a:rPr>
              <a:t>("Joe")</a:t>
            </a:r>
            <a:endParaRPr lang="en-GB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simply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continue the computation as if no error occurred, inside the argument to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If</a:t>
            </a:r>
            <a:r>
              <a:rPr lang="en-GB" sz="2200" b="0" i="0" u="none" strike="noStrike" dirty="0">
                <a:effectLst/>
              </a:rPr>
              <a:t> it returns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None</a:t>
            </a:r>
            <a:r>
              <a:rPr lang="en-GB" sz="2200" b="0" i="0" u="none" strike="noStrike" dirty="0">
                <a:effectLst/>
              </a:rPr>
              <a:t>, this will abort the rest of the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map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will not call</a:t>
            </a:r>
            <a:r>
              <a:rPr lang="en-GB" sz="2200" b="0" i="0" u="none" strike="noStrike" dirty="0">
                <a:effectLst/>
              </a:rPr>
              <a:t> the _.department function.</a:t>
            </a:r>
            <a:endParaRPr lang="en-FI" sz="2200" dirty="0"/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E376079-8EC8-AF75-07B8-3C61B80FA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102761"/>
            <a:ext cx="5836504" cy="128332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72123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3376-7A50-54BE-A954-7287A7C5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753"/>
            <a:ext cx="6858000" cy="1325563"/>
          </a:xfrm>
        </p:spPr>
        <p:txBody>
          <a:bodyPr/>
          <a:lstStyle/>
          <a:p>
            <a:r>
              <a:rPr lang="fi-FI" dirty="0"/>
              <a:t>User </a:t>
            </a:r>
            <a:r>
              <a:rPr lang="fi-FI" dirty="0" err="1"/>
              <a:t>Scenarios</a:t>
            </a:r>
            <a:r>
              <a:rPr lang="en-FI" dirty="0"/>
              <a:t> on Option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F0550-644C-6DD7-519E-A9C00E952B95}"/>
              </a:ext>
            </a:extLst>
          </p:cNvPr>
          <p:cNvSpPr txBox="1"/>
          <p:nvPr/>
        </p:nvSpPr>
        <p:spPr>
          <a:xfrm>
            <a:off x="990600" y="3412094"/>
            <a:ext cx="10210800" cy="28315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b="0" i="0" u="none" strike="noStrike" dirty="0">
                <a:effectLst/>
                <a:latin typeface="-apple-system"/>
              </a:rPr>
              <a:t>Using </a:t>
            </a:r>
            <a:r>
              <a:rPr lang="en-GB" sz="2600" b="1" i="0" u="none" strike="noStrike" dirty="0">
                <a:effectLst/>
                <a:latin typeface="-apple-system"/>
              </a:rPr>
              <a:t>filter</a:t>
            </a:r>
            <a:r>
              <a:rPr lang="en-GB" sz="2600" b="0" i="0" u="none" strike="noStrike" dirty="0">
                <a:effectLst/>
                <a:latin typeface="-apple-system"/>
              </a:rPr>
              <a:t> to convert successes into failures (</a:t>
            </a:r>
            <a:r>
              <a:rPr lang="en-GB" sz="2600" b="0" u="none" strike="noStrike" dirty="0">
                <a:effectLst/>
                <a:latin typeface="-apple-system"/>
              </a:rPr>
              <a:t>only a learning-case</a:t>
            </a:r>
            <a:r>
              <a:rPr lang="en-GB" sz="2600" b="0" i="0" u="none" strike="noStrike" dirty="0">
                <a:effectLst/>
                <a:latin typeface="-apple-system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600" b="0" i="0" u="none" strike="noStrike" dirty="0">
                <a:effectLst/>
                <a:latin typeface="-apple-system"/>
              </a:rPr>
              <a:t>if the successful values don’t match the given predicate.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b="0" i="0" u="none" strike="noStrike" dirty="0">
                <a:effectLst/>
                <a:latin typeface="-apple-system"/>
              </a:rPr>
              <a:t>A common pattern is 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600" b="0" i="0" u="none" strike="noStrike" dirty="0">
                <a:effectLst/>
                <a:latin typeface="-apple-system"/>
              </a:rPr>
              <a:t>transform an Option via calls to </a:t>
            </a:r>
            <a:r>
              <a:rPr lang="en-GB" sz="2600" b="1" i="0" u="none" strike="noStrike" dirty="0">
                <a:effectLst/>
                <a:latin typeface="-apple-system"/>
              </a:rPr>
              <a:t>map</a:t>
            </a:r>
            <a:r>
              <a:rPr lang="en-GB" sz="2600" b="0" i="0" u="none" strike="noStrike" dirty="0">
                <a:effectLst/>
                <a:latin typeface="-apple-system"/>
              </a:rPr>
              <a:t>, </a:t>
            </a:r>
            <a:r>
              <a:rPr lang="en-GB" sz="2600" b="1" i="0" u="none" strike="noStrike" dirty="0" err="1">
                <a:effectLst/>
                <a:latin typeface="-apple-system"/>
              </a:rPr>
              <a:t>flatMap</a:t>
            </a:r>
            <a:r>
              <a:rPr lang="en-GB" sz="2600" b="0" i="0" u="none" strike="noStrike" dirty="0">
                <a:effectLst/>
                <a:latin typeface="-apple-system"/>
              </a:rPr>
              <a:t>, and/or </a:t>
            </a:r>
            <a:r>
              <a:rPr lang="en-GB" sz="2600" b="1" i="0" u="none" strike="noStrike" dirty="0">
                <a:effectLst/>
                <a:latin typeface="-apple-system"/>
              </a:rPr>
              <a:t>filter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600" i="1" dirty="0">
                <a:latin typeface="-apple-system"/>
              </a:rPr>
              <a:t>T</a:t>
            </a:r>
            <a:r>
              <a:rPr lang="en-GB" sz="2600" b="0" i="1" u="none" strike="noStrike" dirty="0">
                <a:effectLst/>
                <a:latin typeface="-apple-system"/>
              </a:rPr>
              <a:t>hen,</a:t>
            </a:r>
            <a:r>
              <a:rPr lang="en-GB" sz="2600" b="0" i="0" u="none" strike="noStrike" dirty="0">
                <a:effectLst/>
                <a:latin typeface="-apple-system"/>
              </a:rPr>
              <a:t> use </a:t>
            </a:r>
            <a:r>
              <a:rPr lang="en-GB" sz="2600" b="1" i="0" u="none" strike="noStrike" dirty="0" err="1">
                <a:effectLst/>
                <a:latin typeface="-apple-system"/>
              </a:rPr>
              <a:t>getOrElse</a:t>
            </a:r>
            <a:r>
              <a:rPr lang="en-GB" sz="2600" b="0" i="0" u="none" strike="noStrike" dirty="0">
                <a:effectLst/>
                <a:latin typeface="-apple-system"/>
              </a:rPr>
              <a:t> to do error handling at the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b="1" i="0" u="none" strike="noStrike" dirty="0" err="1">
                <a:effectLst/>
                <a:latin typeface="-apple-system"/>
              </a:rPr>
              <a:t>getOrElse</a:t>
            </a:r>
            <a:r>
              <a:rPr lang="en-GB" sz="2600" b="0" i="0" u="none" strike="noStrike" dirty="0">
                <a:effectLst/>
                <a:latin typeface="-apple-system"/>
              </a:rPr>
              <a:t> is used here to convert from an Option[String] to a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-apple-system"/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0A6123AB-1AD6-15E5-BEF1-A4600DBF5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127250"/>
            <a:ext cx="2804165" cy="511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1DECF-D7A6-2E7E-AACB-3488A9F8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50" y="2209285"/>
            <a:ext cx="7778750" cy="7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93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3376-7A50-54BE-A954-7287A7C5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258762"/>
            <a:ext cx="5422900" cy="1325563"/>
          </a:xfrm>
        </p:spPr>
        <p:txBody>
          <a:bodyPr/>
          <a:lstStyle/>
          <a:p>
            <a:r>
              <a:rPr lang="en-FI" dirty="0"/>
              <a:t>Option type: 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843C1-11FE-D11E-61F7-B4B3C334B47B}"/>
              </a:ext>
            </a:extLst>
          </p:cNvPr>
          <p:cNvSpPr txBox="1"/>
          <p:nvPr/>
        </p:nvSpPr>
        <p:spPr>
          <a:xfrm>
            <a:off x="952500" y="1761172"/>
            <a:ext cx="10045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-apple-system"/>
              </a:rPr>
              <a:t>R</a:t>
            </a:r>
            <a:r>
              <a:rPr lang="en-GB" sz="2800" b="0" i="0" u="none" strike="noStrike" dirty="0">
                <a:effectLst/>
                <a:latin typeface="-apple-system"/>
              </a:rPr>
              <a:t>eturning errors as ordinary values can be convenient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-apple-system"/>
              </a:rPr>
              <a:t>T</a:t>
            </a:r>
            <a:r>
              <a:rPr lang="en-GB" sz="2800" b="0" i="0" u="none" strike="noStrike" dirty="0">
                <a:effectLst/>
                <a:latin typeface="-apple-system"/>
              </a:rPr>
              <a:t>he use of higher-order functions enables achieving the same sort of consolidation of error-handling logic we would get from using exceptions.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-apple-system"/>
              </a:rPr>
              <a:t>No need to</a:t>
            </a:r>
            <a:r>
              <a:rPr lang="en-GB" sz="2800" b="0" i="0" u="none" strike="noStrike" dirty="0">
                <a:effectLst/>
                <a:latin typeface="-apple-system"/>
              </a:rPr>
              <a:t> check for None at each stage of the computation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effectLst/>
                <a:latin typeface="-apple-system"/>
              </a:rPr>
              <a:t>we can apply several transformations and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effectLst/>
                <a:latin typeface="-apple-system"/>
              </a:rPr>
              <a:t>Then, </a:t>
            </a:r>
            <a:r>
              <a:rPr lang="en-GB" sz="28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check for </a:t>
            </a:r>
            <a:r>
              <a:rPr lang="en-GB" sz="2800" b="0" i="0" u="none" strike="noStrike" dirty="0">
                <a:effectLst/>
                <a:latin typeface="-apple-system"/>
              </a:rPr>
              <a:t>and </a:t>
            </a:r>
            <a:r>
              <a:rPr lang="en-GB" sz="28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handle None </a:t>
            </a:r>
            <a:r>
              <a:rPr lang="en-GB" sz="2800" b="0" i="0" u="none" strike="noStrike" dirty="0">
                <a:effectLst/>
                <a:latin typeface="-apple-system"/>
              </a:rPr>
              <a:t>when we’re ready.</a:t>
            </a:r>
            <a:endParaRPr lang="en-FI" sz="2800" dirty="0"/>
          </a:p>
        </p:txBody>
      </p:sp>
    </p:spTree>
    <p:extLst>
      <p:ext uri="{BB962C8B-B14F-4D97-AF65-F5344CB8AC3E}">
        <p14:creationId xmlns:p14="http://schemas.microsoft.com/office/powerpoint/2010/main" val="2247293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BEE3-26F7-81B9-9EF3-2A3A6400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FI" dirty="0"/>
              <a:t>References</a:t>
            </a:r>
          </a:p>
        </p:txBody>
      </p:sp>
      <p:pic>
        <p:nvPicPr>
          <p:cNvPr id="5" name="Picture 4" descr="Stack of books">
            <a:extLst>
              <a:ext uri="{FF2B5EF4-FFF2-40B4-BE49-F238E27FC236}">
                <a16:creationId xmlns:a16="http://schemas.microsoft.com/office/drawing/2014/main" id="{C6C4819A-D3F0-4D51-AE4B-961719A63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64" r="310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AA05E-7E5F-B88E-C776-E33C48683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260" y="1990397"/>
            <a:ext cx="5715000" cy="4502478"/>
          </a:xfrm>
        </p:spPr>
        <p:txBody>
          <a:bodyPr>
            <a:noAutofit/>
          </a:bodyPr>
          <a:lstStyle/>
          <a:p>
            <a:r>
              <a:rPr lang="en-GB" sz="2400" dirty="0"/>
              <a:t>Hunt, J. (2018). A Beginner’s Guide to Scala, Object Orientation and Functional Programming. In </a:t>
            </a:r>
            <a:r>
              <a:rPr lang="en-GB" sz="2400" i="1" dirty="0"/>
              <a:t>A Beginner’s Guide to Scala, Object Orientation and Functional Programming</a:t>
            </a:r>
            <a:r>
              <a:rPr lang="en-GB" sz="2400" dirty="0"/>
              <a:t>. Springer International Publishing. </a:t>
            </a:r>
            <a:r>
              <a:rPr lang="en-GB" sz="2400" dirty="0">
                <a:hlinkClick r:id="rId3"/>
              </a:rPr>
              <a:t>https://doi.org/10.1007/978-3-319-75771-1</a:t>
            </a:r>
            <a:endParaRPr lang="en-GB" sz="2400" dirty="0"/>
          </a:p>
          <a:p>
            <a:r>
              <a:rPr lang="en-GB" sz="2400" dirty="0" err="1"/>
              <a:t>Chiusano</a:t>
            </a:r>
            <a:r>
              <a:rPr lang="en-GB" sz="2400" dirty="0"/>
              <a:t>, P., &amp; Bjarnason, R. (2014). </a:t>
            </a:r>
            <a:r>
              <a:rPr lang="en-GB" sz="2400" i="1" dirty="0"/>
              <a:t>Functional Programming in Scala</a:t>
            </a:r>
            <a:r>
              <a:rPr lang="en-GB" sz="2400" dirty="0"/>
              <a:t>. Manning publications.</a:t>
            </a:r>
          </a:p>
          <a:p>
            <a:r>
              <a:rPr lang="en-GB" sz="2400" dirty="0" err="1"/>
              <a:t>Sfregola</a:t>
            </a:r>
            <a:r>
              <a:rPr lang="en-GB" sz="2400" dirty="0"/>
              <a:t>, D. (2021). </a:t>
            </a:r>
            <a:r>
              <a:rPr lang="en-GB" sz="2400" i="1" dirty="0"/>
              <a:t>Get Programming with Scala</a:t>
            </a:r>
            <a:r>
              <a:rPr lang="en-GB" sz="2400" dirty="0"/>
              <a:t>. Manning.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1781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93" y="240733"/>
            <a:ext cx="10515600" cy="1325563"/>
          </a:xfrm>
        </p:spPr>
        <p:txBody>
          <a:bodyPr/>
          <a:lstStyle/>
          <a:p>
            <a:r>
              <a:rPr lang="en-FI" dirty="0"/>
              <a:t>Handling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86C2-DC35-9858-DC05-690339A6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93" y="1566296"/>
            <a:ext cx="10433614" cy="4426289"/>
          </a:xfrm>
        </p:spPr>
        <p:txBody>
          <a:bodyPr>
            <a:noAutofit/>
          </a:bodyPr>
          <a:lstStyle/>
          <a:p>
            <a:r>
              <a:rPr lang="en-GB" dirty="0"/>
              <a:t>Raising and </a:t>
            </a:r>
            <a:r>
              <a:rPr lang="en-GB" dirty="0">
                <a:solidFill>
                  <a:srgbClr val="C00000"/>
                </a:solidFill>
              </a:rPr>
              <a:t>handling </a:t>
            </a:r>
            <a:r>
              <a:rPr lang="en-GB" dirty="0"/>
              <a:t>errors </a:t>
            </a:r>
            <a:r>
              <a:rPr lang="en-GB" dirty="0">
                <a:solidFill>
                  <a:srgbClr val="C00000"/>
                </a:solidFill>
              </a:rPr>
              <a:t>functionally</a:t>
            </a:r>
            <a:r>
              <a:rPr lang="en-GB" dirty="0"/>
              <a:t>!</a:t>
            </a:r>
          </a:p>
          <a:p>
            <a:pPr lvl="1"/>
            <a:r>
              <a:rPr lang="en-GB" b="0" i="0" dirty="0">
                <a:effectLst/>
              </a:rPr>
              <a:t>Thr</a:t>
            </a:r>
            <a:r>
              <a:rPr lang="en-GB" dirty="0"/>
              <a:t>owing exceptions is a side effect.</a:t>
            </a:r>
          </a:p>
          <a:p>
            <a:r>
              <a:rPr lang="en-GB" dirty="0"/>
              <a:t>R</a:t>
            </a:r>
            <a:r>
              <a:rPr lang="en-GB" b="0" i="0" dirty="0">
                <a:effectLst/>
              </a:rPr>
              <a:t>epresent failures and exceptions </a:t>
            </a:r>
            <a:r>
              <a:rPr lang="en-GB" b="0" i="0" dirty="0">
                <a:solidFill>
                  <a:srgbClr val="C00000"/>
                </a:solidFill>
                <a:effectLst/>
              </a:rPr>
              <a:t>with ordinary values</a:t>
            </a:r>
            <a:r>
              <a:rPr lang="en-GB" b="0" i="0" dirty="0">
                <a:effectLst/>
              </a:rPr>
              <a:t>.</a:t>
            </a:r>
          </a:p>
          <a:p>
            <a:r>
              <a:rPr lang="en-GB" dirty="0"/>
              <a:t>Enables</a:t>
            </a:r>
            <a:r>
              <a:rPr lang="en-GB" b="0" i="0" u="none" strike="noStrike" dirty="0">
                <a:effectLst/>
              </a:rPr>
              <a:t> writing </a:t>
            </a:r>
            <a:r>
              <a:rPr lang="en-GB" b="0" i="0" u="none" strike="noStrike" dirty="0">
                <a:solidFill>
                  <a:srgbClr val="C00000"/>
                </a:solidFill>
                <a:effectLst/>
              </a:rPr>
              <a:t>higher-order functions </a:t>
            </a:r>
          </a:p>
          <a:p>
            <a:pPr lvl="1"/>
            <a:r>
              <a:rPr lang="en-GB" b="0" i="0" u="none" strike="noStrike" dirty="0">
                <a:effectLst/>
              </a:rPr>
              <a:t>abstract out </a:t>
            </a:r>
            <a:r>
              <a:rPr lang="en-GB" b="0" i="0" u="none" strike="noStrike" dirty="0">
                <a:solidFill>
                  <a:srgbClr val="C00000"/>
                </a:solidFill>
                <a:effectLst/>
              </a:rPr>
              <a:t>common patterns of error handling and recovery</a:t>
            </a:r>
            <a:r>
              <a:rPr lang="en-GB" b="0" i="0" u="none" strike="noStrike" dirty="0">
                <a:effectLst/>
              </a:rPr>
              <a:t>.</a:t>
            </a:r>
          </a:p>
          <a:p>
            <a:r>
              <a:rPr lang="en-GB" b="0" i="0" u="none" strike="noStrike" dirty="0">
                <a:effectLst/>
              </a:rPr>
              <a:t>The functional solution:</a:t>
            </a:r>
          </a:p>
          <a:p>
            <a:pPr lvl="1"/>
            <a:r>
              <a:rPr lang="en-GB" dirty="0"/>
              <a:t>R</a:t>
            </a:r>
            <a:r>
              <a:rPr lang="en-GB" b="0" i="0" u="none" strike="noStrike" dirty="0">
                <a:effectLst/>
              </a:rPr>
              <a:t>eturning errors as values</a:t>
            </a:r>
          </a:p>
          <a:p>
            <a:pPr lvl="2"/>
            <a:r>
              <a:rPr lang="en-GB" sz="2200" b="0" i="0" u="none" strike="noStrike" dirty="0">
                <a:effectLst/>
              </a:rPr>
              <a:t>is safer</a:t>
            </a:r>
          </a:p>
          <a:p>
            <a:pPr lvl="2"/>
            <a:r>
              <a:rPr lang="en-GB" sz="2200" b="0" i="0" u="none" strike="noStrike" dirty="0">
                <a:effectLst/>
              </a:rPr>
              <a:t>retains referential transparency, </a:t>
            </a:r>
          </a:p>
          <a:p>
            <a:pPr lvl="2"/>
            <a:r>
              <a:rPr lang="en-GB" sz="2200" b="0" i="0" u="none" strike="noStrike" dirty="0">
                <a:effectLst/>
              </a:rPr>
              <a:t>and through the use of higher-order functions.</a:t>
            </a:r>
            <a:endParaRPr lang="en-GB" sz="2200" dirty="0"/>
          </a:p>
          <a:p>
            <a:endParaRPr lang="en-GB" b="0" i="0" dirty="0">
              <a:effectLst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3137C6-716A-E99A-0CC4-1487D829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6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93" y="240733"/>
            <a:ext cx="10515600" cy="1325563"/>
          </a:xfrm>
        </p:spPr>
        <p:txBody>
          <a:bodyPr/>
          <a:lstStyle/>
          <a:p>
            <a:r>
              <a:rPr lang="en-GB" dirty="0"/>
              <a:t>Why do exceptions break referential transparency?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86C2-DC35-9858-DC05-690339A6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593" y="1566296"/>
            <a:ext cx="10433614" cy="442628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555555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sz="1600" dirty="0">
              <a:solidFill>
                <a:srgbClr val="555555"/>
              </a:solidFill>
              <a:latin typeface="-apple-system"/>
            </a:endParaRPr>
          </a:p>
          <a:p>
            <a:pPr marL="0" indent="0">
              <a:buNone/>
            </a:pPr>
            <a:endParaRPr lang="en-GB" sz="2300" b="0" i="0" dirty="0">
              <a:effectLst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3137C6-716A-E99A-0CC4-1487D829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9CEB341-AF4D-1EC4-EB98-88FF3BD18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1912369"/>
            <a:ext cx="7772400" cy="251097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47044A-EDBA-DB15-0180-AA70FEC15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532546"/>
            <a:ext cx="3987800" cy="1200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B816F-2D48-82AC-B156-1D4081470B98}"/>
              </a:ext>
            </a:extLst>
          </p:cNvPr>
          <p:cNvSpPr txBox="1"/>
          <p:nvPr/>
        </p:nvSpPr>
        <p:spPr>
          <a:xfrm>
            <a:off x="1033039" y="4824913"/>
            <a:ext cx="10207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y</a:t>
            </a:r>
            <a:r>
              <a:rPr lang="en-FI" sz="2400" dirty="0"/>
              <a:t> is not referentially transparent.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</a:rPr>
              <a:t>An RT expression may be substituted with the value it refers 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</a:rPr>
              <a:t>this </a:t>
            </a:r>
            <a:r>
              <a:rPr lang="en-GB" sz="2400" b="0" i="0" u="none" strike="noStrike" dirty="0">
                <a:solidFill>
                  <a:srgbClr val="C00000"/>
                </a:solidFill>
                <a:effectLst/>
              </a:rPr>
              <a:t>substitution should preserve program meaning</a:t>
            </a:r>
            <a:endParaRPr lang="en-FI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F39915-8484-8F91-0210-954AFD1EDAB3}"/>
              </a:ext>
            </a:extLst>
          </p:cNvPr>
          <p:cNvCxnSpPr/>
          <p:nvPr/>
        </p:nvCxnSpPr>
        <p:spPr>
          <a:xfrm flipV="1">
            <a:off x="690139" y="3132710"/>
            <a:ext cx="685800" cy="812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66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93" y="-567"/>
            <a:ext cx="10515600" cy="1325563"/>
          </a:xfrm>
        </p:spPr>
        <p:txBody>
          <a:bodyPr/>
          <a:lstStyle/>
          <a:p>
            <a:r>
              <a:rPr lang="en-FI" dirty="0"/>
              <a:t>The good and Bad Aspects of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86C2-DC35-9858-DC05-690339A6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799" y="1566296"/>
            <a:ext cx="2270407" cy="442628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1600" dirty="0">
              <a:solidFill>
                <a:srgbClr val="555555"/>
              </a:solidFill>
              <a:latin typeface="-apple-system"/>
            </a:endParaRPr>
          </a:p>
          <a:p>
            <a:pPr marL="0" indent="0">
              <a:buNone/>
            </a:pPr>
            <a:endParaRPr lang="en-GB" sz="2300" b="0" i="0" dirty="0">
              <a:effectLst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3137C6-716A-E99A-0CC4-1487D829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36ED943D-7939-F39F-81DA-7862630A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93" y="1231715"/>
            <a:ext cx="7772400" cy="170198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E4F85A9-FE0E-5B9B-562B-BD7292159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450" y="1346200"/>
            <a:ext cx="3213100" cy="86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2AF09D-6EA3-1CB3-277C-8317C07AE33D}"/>
              </a:ext>
            </a:extLst>
          </p:cNvPr>
          <p:cNvSpPr txBox="1"/>
          <p:nvPr/>
        </p:nvSpPr>
        <p:spPr>
          <a:xfrm>
            <a:off x="8624747" y="2394912"/>
            <a:ext cx="32131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If we substitute throw new Exception("fail!") for </a:t>
            </a:r>
            <a:r>
              <a:rPr lang="en-GB" sz="2200" b="1" i="0" u="none" strike="noStrike" dirty="0">
                <a:effectLst/>
              </a:rPr>
              <a:t>y</a:t>
            </a:r>
            <a:r>
              <a:rPr lang="en-GB" sz="2200" b="0" i="0" u="none" strike="noStrike" dirty="0">
                <a:effectLst/>
              </a:rPr>
              <a:t> in x + 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it produced a different result,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i="1" u="none" strike="noStrike" dirty="0">
                <a:effectLst/>
              </a:rPr>
              <a:t>because</a:t>
            </a:r>
            <a:r>
              <a:rPr lang="en-GB" sz="2200" b="0" i="0" u="none" strike="noStrike" dirty="0">
                <a:effectLst/>
              </a:rPr>
              <a:t> the exception is now raised inside a try block that will catch the exception and return 43.</a:t>
            </a:r>
            <a:endParaRPr lang="en-FI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8861D-1214-0DED-0043-17272DFCC778}"/>
              </a:ext>
            </a:extLst>
          </p:cNvPr>
          <p:cNvSpPr txBox="1"/>
          <p:nvPr/>
        </p:nvSpPr>
        <p:spPr>
          <a:xfrm>
            <a:off x="853794" y="3429000"/>
            <a:ext cx="607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RT expression does not depend on context </a:t>
            </a:r>
            <a:r>
              <a:rPr lang="en-GB" sz="2200" b="0" i="0" u="none" strike="noStrike" dirty="0">
                <a:effectLst/>
              </a:rPr>
              <a:t>and can be reasoned locally, whereas the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meaning of non-RT expressions is context-dependent </a:t>
            </a:r>
            <a:r>
              <a:rPr lang="en-GB" sz="2200" b="0" i="0" u="none" strike="noStrike" dirty="0">
                <a:effectLst/>
              </a:rPr>
              <a:t>and requires more global reasoning.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The expression </a:t>
            </a:r>
            <a:r>
              <a:rPr lang="en-GB" sz="2200" b="1" i="0" u="none" strike="noStrike" dirty="0">
                <a:effectLst/>
              </a:rPr>
              <a:t>throw new Exception("fail")</a:t>
            </a:r>
            <a:r>
              <a:rPr lang="en-GB" sz="2200" b="0" i="0" u="none" strike="noStrike" dirty="0">
                <a:effectLst/>
              </a:rPr>
              <a:t> is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context-dependent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 it takes on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different meanings</a:t>
            </a:r>
            <a:r>
              <a:rPr lang="en-GB" sz="2200" b="0" i="0" u="none" strike="noStrike" dirty="0">
                <a:effectLst/>
              </a:rPr>
              <a:t> depending on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which try block (if any) it’s nested within</a:t>
            </a:r>
            <a:r>
              <a:rPr lang="en-GB" sz="2200" b="0" i="0" u="none" strike="noStrike" dirty="0">
                <a:effectLst/>
              </a:rPr>
              <a:t>.</a:t>
            </a:r>
            <a:endParaRPr lang="en-FI" sz="2200" dirty="0"/>
          </a:p>
        </p:txBody>
      </p:sp>
    </p:spTree>
    <p:extLst>
      <p:ext uri="{BB962C8B-B14F-4D97-AF65-F5344CB8AC3E}">
        <p14:creationId xmlns:p14="http://schemas.microsoft.com/office/powerpoint/2010/main" val="249851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C492-EA4D-D211-C200-63CDFCBD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Exceptions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CB93C-BA65-CC08-BFB2-E353F9E14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b="0" i="0" u="none" strike="noStrike" dirty="0">
                <a:solidFill>
                  <a:srgbClr val="C00000"/>
                </a:solidFill>
                <a:effectLst/>
              </a:rPr>
              <a:t>xceptions break RT </a:t>
            </a:r>
            <a:r>
              <a:rPr lang="en-GB" b="0" i="0" u="none" strike="noStrike" dirty="0">
                <a:effectLst/>
              </a:rPr>
              <a:t>and </a:t>
            </a:r>
            <a:r>
              <a:rPr lang="en-GB" b="0" i="0" u="none" strike="noStrike" dirty="0">
                <a:solidFill>
                  <a:srgbClr val="C00000"/>
                </a:solidFill>
                <a:effectLst/>
              </a:rPr>
              <a:t>introduce context dependence</a:t>
            </a:r>
          </a:p>
          <a:p>
            <a:pPr lvl="1"/>
            <a:r>
              <a:rPr lang="en-GB" sz="2800" b="0" i="0" u="none" strike="noStrike" dirty="0">
                <a:effectLst/>
              </a:rPr>
              <a:t>moving us away from the simple reasoning of the substitution model</a:t>
            </a:r>
          </a:p>
          <a:p>
            <a:r>
              <a:rPr lang="en-GB" b="0" i="0" u="none" strike="noStrike" dirty="0">
                <a:effectLst/>
              </a:rPr>
              <a:t>Exceptions </a:t>
            </a:r>
            <a:r>
              <a:rPr lang="en-GB" b="0" i="0" u="none" strike="noStrike" dirty="0">
                <a:solidFill>
                  <a:srgbClr val="C00000"/>
                </a:solidFill>
                <a:effectLst/>
              </a:rPr>
              <a:t>are not type-safe</a:t>
            </a:r>
            <a:r>
              <a:rPr lang="en-GB" b="0" i="0" u="none" strike="noStrike" dirty="0">
                <a:effectLst/>
              </a:rPr>
              <a:t>.</a:t>
            </a:r>
            <a:endParaRPr lang="en-GB" dirty="0"/>
          </a:p>
          <a:p>
            <a:pPr lvl="1"/>
            <a:r>
              <a:rPr lang="en-GB" sz="2800" b="0" i="0" u="none" strike="noStrike" dirty="0">
                <a:effectLst/>
              </a:rPr>
              <a:t>The type of </a:t>
            </a:r>
            <a:r>
              <a:rPr lang="en-GB" sz="2800" b="1" i="0" u="none" strike="noStrike" dirty="0" err="1">
                <a:effectLst/>
              </a:rPr>
              <a:t>failingFn</a:t>
            </a:r>
            <a:r>
              <a:rPr lang="en-GB" sz="2800" b="1" i="0" u="none" strike="noStrike" dirty="0">
                <a:effectLst/>
              </a:rPr>
              <a:t>, Int =&gt; Int</a:t>
            </a:r>
            <a:r>
              <a:rPr lang="en-GB" sz="2800" b="0" i="0" u="none" strike="noStrike" dirty="0">
                <a:effectLst/>
              </a:rPr>
              <a:t> tells us nothing about the fact that exceptions may occur</a:t>
            </a:r>
          </a:p>
          <a:p>
            <a:pPr lvl="1"/>
            <a:r>
              <a:rPr lang="en-GB" sz="2800" b="0" i="0" u="none" strike="noStrike" dirty="0">
                <a:effectLst/>
              </a:rPr>
              <a:t>the </a:t>
            </a:r>
            <a:r>
              <a:rPr lang="en-GB" sz="2800" b="0" i="0" u="none" strike="noStrike" dirty="0">
                <a:solidFill>
                  <a:srgbClr val="C00000"/>
                </a:solidFill>
                <a:effectLst/>
              </a:rPr>
              <a:t>compiler will certainly not force callers </a:t>
            </a:r>
            <a:r>
              <a:rPr lang="en-GB" sz="2800" b="0" i="0" u="none" strike="noStrike" dirty="0">
                <a:effectLst/>
              </a:rPr>
              <a:t>of </a:t>
            </a:r>
            <a:r>
              <a:rPr lang="en-GB" sz="2800" b="1" i="0" u="none" strike="noStrike" dirty="0" err="1">
                <a:effectLst/>
              </a:rPr>
              <a:t>failingFn</a:t>
            </a:r>
            <a:r>
              <a:rPr lang="en-GB" sz="2800" b="0" i="0" u="none" strike="noStrike" dirty="0">
                <a:effectLst/>
              </a:rPr>
              <a:t> to make a decision about how to handle those exceptions. </a:t>
            </a:r>
          </a:p>
          <a:p>
            <a:pPr lvl="1"/>
            <a:r>
              <a:rPr lang="en-GB" sz="2800" b="0" i="0" u="none" strike="noStrike" dirty="0">
                <a:effectLst/>
              </a:rPr>
              <a:t>If we forget to check for an exception in </a:t>
            </a:r>
            <a:r>
              <a:rPr lang="en-GB" sz="2800" b="1" i="0" u="none" strike="noStrike" dirty="0" err="1">
                <a:effectLst/>
              </a:rPr>
              <a:t>failingFn</a:t>
            </a:r>
            <a:r>
              <a:rPr lang="en-GB" sz="2800" b="0" i="0" u="none" strike="noStrike" dirty="0">
                <a:effectLst/>
              </a:rPr>
              <a:t>, </a:t>
            </a:r>
          </a:p>
          <a:p>
            <a:pPr lvl="2"/>
            <a:r>
              <a:rPr lang="en-GB" sz="2400" b="0" i="0" u="none" strike="noStrike" dirty="0">
                <a:effectLst/>
              </a:rPr>
              <a:t>this won’t be detected until runtime.</a:t>
            </a:r>
            <a:endParaRPr lang="en-FI" sz="2400" b="0" i="0" u="none" strike="noStrike" dirty="0">
              <a:effectLst/>
            </a:endParaRP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82BB0C8-37E1-6930-162A-34D2177AA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0350"/>
          <a:stretch/>
        </p:blipFill>
        <p:spPr>
          <a:xfrm>
            <a:off x="7241892" y="72932"/>
            <a:ext cx="4680000" cy="170198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58294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67AB-8359-A598-8815-5334778C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The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F7F6-5408-2583-530D-2554EF0E8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b="0" i="0" u="none" strike="noStrike" dirty="0">
                <a:effectLst/>
              </a:rPr>
              <a:t>Exceptions allow us to consolidate and centralize error-handling logic</a:t>
            </a:r>
          </a:p>
          <a:p>
            <a:r>
              <a:rPr lang="en-GB" dirty="0"/>
              <a:t>The </a:t>
            </a:r>
            <a:r>
              <a:rPr lang="en-GB" dirty="0">
                <a:solidFill>
                  <a:srgbClr val="C00000"/>
                </a:solidFill>
              </a:rPr>
              <a:t>technique is based on an old idea</a:t>
            </a:r>
            <a:r>
              <a:rPr lang="en-GB" dirty="0"/>
              <a:t>:</a:t>
            </a:r>
          </a:p>
          <a:p>
            <a:pPr lvl="1"/>
            <a:r>
              <a:rPr lang="en-GB" sz="2800" b="0" i="0" u="none" strike="noStrike" dirty="0">
                <a:solidFill>
                  <a:srgbClr val="C00000"/>
                </a:solidFill>
                <a:effectLst/>
              </a:rPr>
              <a:t>instead</a:t>
            </a:r>
            <a:r>
              <a:rPr lang="en-GB" sz="2800" b="0" i="0" u="none" strike="noStrike" dirty="0">
                <a:effectLst/>
              </a:rPr>
              <a:t> of throwing an exception</a:t>
            </a:r>
          </a:p>
          <a:p>
            <a:pPr lvl="2"/>
            <a:r>
              <a:rPr lang="en-GB" sz="2400" dirty="0"/>
              <a:t>we </a:t>
            </a:r>
            <a:r>
              <a:rPr lang="en-GB" sz="2400" dirty="0">
                <a:solidFill>
                  <a:srgbClr val="C00000"/>
                </a:solidFill>
              </a:rPr>
              <a:t>return a value</a:t>
            </a:r>
            <a:r>
              <a:rPr lang="en-GB" sz="2400" dirty="0"/>
              <a:t> that indicates </a:t>
            </a:r>
            <a:r>
              <a:rPr lang="en-GB" sz="2400" dirty="0">
                <a:solidFill>
                  <a:srgbClr val="C00000"/>
                </a:solidFill>
              </a:rPr>
              <a:t>an exceptional condition</a:t>
            </a:r>
          </a:p>
          <a:p>
            <a:r>
              <a:rPr lang="en-GB" b="0" i="0" u="none" strike="noStrike" dirty="0">
                <a:effectLst/>
              </a:rPr>
              <a:t>There’s a new generic type </a:t>
            </a:r>
          </a:p>
          <a:p>
            <a:pPr lvl="1"/>
            <a:r>
              <a:rPr lang="en-GB" b="0" i="0" u="none" strike="noStrike" dirty="0">
                <a:effectLst/>
              </a:rPr>
              <a:t>for these “possibly defined values”, </a:t>
            </a:r>
          </a:p>
          <a:p>
            <a:pPr lvl="1"/>
            <a:r>
              <a:rPr lang="en-GB" b="0" i="0" u="none" strike="noStrike" dirty="0">
                <a:effectLst/>
              </a:rPr>
              <a:t>and use </a:t>
            </a:r>
            <a:r>
              <a:rPr lang="en-GB" dirty="0"/>
              <a:t>of </a:t>
            </a:r>
            <a:r>
              <a:rPr lang="en-GB" b="0" i="0" u="none" strike="noStrike" dirty="0">
                <a:effectLst/>
              </a:rPr>
              <a:t>higher-order functions to encapsulate common patterns of handling errors.</a:t>
            </a:r>
          </a:p>
          <a:p>
            <a:r>
              <a:rPr lang="en-FI" dirty="0"/>
              <a:t>Completely </a:t>
            </a:r>
            <a:r>
              <a:rPr lang="en-FI" dirty="0">
                <a:solidFill>
                  <a:srgbClr val="C00000"/>
                </a:solidFill>
              </a:rPr>
              <a:t>type safe</a:t>
            </a:r>
          </a:p>
          <a:p>
            <a:r>
              <a:rPr lang="en-GB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full assistance from the type-checker </a:t>
            </a:r>
            <a:r>
              <a:rPr lang="en-GB" b="0" i="0" u="none" strike="noStrike" dirty="0">
                <a:effectLst/>
                <a:latin typeface="-apple-system"/>
              </a:rPr>
              <a:t>in forcing us to deal with errors</a:t>
            </a:r>
            <a:endParaRPr lang="en-FI" dirty="0"/>
          </a:p>
          <a:p>
            <a:endParaRPr lang="en-GB" b="0" i="0" u="none" strike="noStrike" dirty="0">
              <a:effectLst/>
            </a:endParaRP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64655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9518-CD7B-6DBC-A533-CE1C005D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Possible Alternatives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8640AFC-871B-F914-C06A-E4EAE7DAD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2500" y="1568498"/>
            <a:ext cx="10515600" cy="20207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201DD-629C-C3D7-C094-6FCDDE87F886}"/>
              </a:ext>
            </a:extLst>
          </p:cNvPr>
          <p:cNvSpPr txBox="1"/>
          <p:nvPr/>
        </p:nvSpPr>
        <p:spPr>
          <a:xfrm>
            <a:off x="952500" y="3858341"/>
            <a:ext cx="81153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First possibility:</a:t>
            </a:r>
          </a:p>
          <a:p>
            <a:pPr marL="342900" indent="-342900">
              <a:buAutoNum type="arabicPeriod"/>
            </a:pPr>
            <a:r>
              <a:rPr lang="en-GB" sz="2400" dirty="0"/>
              <a:t>R</a:t>
            </a:r>
            <a:r>
              <a:rPr lang="en-FI" sz="2400" dirty="0"/>
              <a:t>eturn a bogus value of type Double.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sz="2400" dirty="0" err="1"/>
              <a:t>Either</a:t>
            </a:r>
            <a:r>
              <a:rPr lang="en-FI" sz="2400" dirty="0"/>
              <a:t> 0.0/0.0 –&gt; Double.Nan or other sentinal value</a:t>
            </a:r>
          </a:p>
          <a:p>
            <a:pPr marL="342900" indent="-342900">
              <a:buAutoNum type="arabicPeriod"/>
            </a:pPr>
            <a:r>
              <a:rPr lang="en-FI" sz="2400" dirty="0"/>
              <a:t>Return N</a:t>
            </a:r>
            <a:r>
              <a:rPr lang="en-GB" sz="2400" dirty="0"/>
              <a:t>u</a:t>
            </a:r>
            <a:r>
              <a:rPr lang="en-FI" sz="2400" dirty="0"/>
              <a:t>ll – instead of the value of the needed type.</a:t>
            </a:r>
          </a:p>
          <a:p>
            <a:pPr marL="342900" indent="-342900">
              <a:buAutoNum type="arabicPeriod"/>
            </a:pPr>
            <a:endParaRPr lang="en-FI" sz="2400" dirty="0"/>
          </a:p>
          <a:p>
            <a:pPr algn="ctr"/>
            <a:r>
              <a:rPr lang="en-GB" sz="2400" dirty="0"/>
              <a:t>W</a:t>
            </a:r>
            <a:r>
              <a:rPr lang="en-FI" sz="2400" dirty="0"/>
              <a:t>e reject this solution.</a:t>
            </a:r>
            <a:endParaRPr lang="en-FI" dirty="0"/>
          </a:p>
          <a:p>
            <a:pPr marL="342900" indent="-342900">
              <a:buAutoNum type="arabicPeriod"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66556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C9FE-ED0C-AD32-D72F-AD99C1FB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Reasons for Rejection: </a:t>
            </a:r>
            <a:r>
              <a:rPr lang="en-FI" sz="3600" dirty="0"/>
              <a:t>for simply returning a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1DAF-5137-575F-91B7-13787033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b="0" i="0" u="none" strike="noStrike" dirty="0">
                <a:effectLst/>
                <a:latin typeface="-apple-system"/>
              </a:rPr>
              <a:t>the caller can </a:t>
            </a:r>
            <a:r>
              <a:rPr lang="en-GB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forget to check</a:t>
            </a:r>
            <a:r>
              <a:rPr lang="en-GB" b="0" i="0" u="none" strike="noStrike" dirty="0">
                <a:effectLst/>
                <a:latin typeface="-apple-system"/>
              </a:rPr>
              <a:t> this condition and </a:t>
            </a:r>
            <a:r>
              <a:rPr lang="en-GB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won’t be alerted by the compiler</a:t>
            </a:r>
            <a:r>
              <a:rPr lang="en-GB" b="0" i="0" u="none" strike="noStrike" dirty="0">
                <a:effectLst/>
                <a:latin typeface="-apple-system"/>
              </a:rPr>
              <a:t>, thus affectin</a:t>
            </a:r>
            <a:r>
              <a:rPr lang="en-GB" dirty="0">
                <a:latin typeface="-apple-system"/>
              </a:rPr>
              <a:t>g the subsequent code.</a:t>
            </a:r>
          </a:p>
          <a:p>
            <a:r>
              <a:rPr lang="en-GB" dirty="0">
                <a:latin typeface="-apple-system"/>
              </a:rPr>
              <a:t>It results in a fair amount of code at all sites</a:t>
            </a:r>
          </a:p>
          <a:p>
            <a:pPr lvl="1"/>
            <a:r>
              <a:rPr lang="en-GB" dirty="0">
                <a:latin typeface="-apple-system"/>
              </a:rPr>
              <a:t>With If statements to validate whether the caller has received the correct result.</a:t>
            </a:r>
          </a:p>
          <a:p>
            <a:r>
              <a:rPr lang="en-GB" dirty="0">
                <a:latin typeface="-apple-system"/>
              </a:rPr>
              <a:t>It is not applicable to polymorphic code.</a:t>
            </a:r>
          </a:p>
          <a:p>
            <a:pPr marL="0" indent="0">
              <a:buNone/>
            </a:pPr>
            <a:r>
              <a:rPr lang="en-GB" b="0" i="0" u="none" strike="noStrike" dirty="0">
                <a:effectLst/>
                <a:latin typeface="-apple-system"/>
              </a:rPr>
              <a:t>	</a:t>
            </a:r>
            <a:r>
              <a:rPr lang="en-GB" u="none" strike="noStrike" dirty="0">
                <a:effectLst/>
                <a:latin typeface="Lao MN" pitchFamily="2" charset="0"/>
                <a:cs typeface="Lao MN" pitchFamily="2" charset="0"/>
              </a:rPr>
              <a:t>def max[A](</a:t>
            </a:r>
            <a:r>
              <a:rPr lang="en-GB" u="none" strike="noStrike" dirty="0" err="1">
                <a:effectLst/>
                <a:latin typeface="Lao MN" pitchFamily="2" charset="0"/>
                <a:cs typeface="Lao MN" pitchFamily="2" charset="0"/>
              </a:rPr>
              <a:t>xs</a:t>
            </a:r>
            <a:r>
              <a:rPr lang="en-GB" u="none" strike="noStrike" dirty="0">
                <a:effectLst/>
                <a:latin typeface="Lao MN" pitchFamily="2" charset="0"/>
                <a:cs typeface="Lao MN" pitchFamily="2" charset="0"/>
              </a:rPr>
              <a:t>: </a:t>
            </a:r>
            <a:r>
              <a:rPr lang="en-GB" u="none" strike="noStrike" dirty="0" err="1">
                <a:effectLst/>
                <a:latin typeface="Lao MN" pitchFamily="2" charset="0"/>
                <a:cs typeface="Lao MN" pitchFamily="2" charset="0"/>
              </a:rPr>
              <a:t>Seq</a:t>
            </a:r>
            <a:r>
              <a:rPr lang="en-GB" u="none" strike="noStrike" dirty="0">
                <a:effectLst/>
                <a:latin typeface="Lao MN" pitchFamily="2" charset="0"/>
                <a:cs typeface="Lao MN" pitchFamily="2" charset="0"/>
              </a:rPr>
              <a:t>[A])(greater: (A,A) =&gt; Boolean): A</a:t>
            </a:r>
          </a:p>
          <a:p>
            <a:pPr lvl="1"/>
            <a:r>
              <a:rPr lang="en-GB" b="0" i="0" u="none" strike="noStrike" dirty="0">
                <a:effectLst/>
                <a:latin typeface="-apple-system"/>
              </a:rPr>
              <a:t>If the input is empty, </a:t>
            </a:r>
            <a:r>
              <a:rPr lang="en-GB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we can’t invent a value of type A</a:t>
            </a:r>
            <a:r>
              <a:rPr lang="en-GB" b="0" i="0" u="none" strike="noStrike" dirty="0">
                <a:effectLst/>
                <a:latin typeface="-apple-system"/>
              </a:rPr>
              <a:t>. </a:t>
            </a:r>
          </a:p>
          <a:p>
            <a:pPr lvl="1"/>
            <a:r>
              <a:rPr lang="en-GB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Nor can null be used </a:t>
            </a:r>
            <a:r>
              <a:rPr lang="en-GB" b="0" i="0" u="none" strike="noStrike" dirty="0">
                <a:effectLst/>
                <a:latin typeface="-apple-system"/>
              </a:rPr>
              <a:t>here, since </a:t>
            </a:r>
            <a:r>
              <a:rPr lang="en-GB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null is only valid for non-primitive types</a:t>
            </a:r>
            <a:r>
              <a:rPr lang="en-GB" b="0" i="0" u="none" strike="noStrike" dirty="0">
                <a:effectLst/>
                <a:latin typeface="-apple-system"/>
              </a:rPr>
              <a:t> (Double, Int)</a:t>
            </a:r>
          </a:p>
          <a:p>
            <a:r>
              <a:rPr lang="en-GB" dirty="0">
                <a:latin typeface="-apple-system"/>
              </a:rPr>
              <a:t>Defining policies for the function/method callers to deal with the result.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19670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FDE3-1AA3-B430-EE77-6001C7BB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Second Possiblity &amp; it’s rejection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B4343-E457-011A-3312-B21132FA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4"/>
            <a:ext cx="10515600" cy="466725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F</a:t>
            </a:r>
            <a:r>
              <a:rPr lang="en-FI" dirty="0">
                <a:solidFill>
                  <a:srgbClr val="C00000"/>
                </a:solidFill>
              </a:rPr>
              <a:t>orce the caller to supply an argument </a:t>
            </a:r>
            <a:r>
              <a:rPr lang="en-FI" dirty="0"/>
              <a:t>that </a:t>
            </a:r>
            <a:r>
              <a:rPr lang="en-GB" b="0" i="0" u="none" strike="noStrike" dirty="0">
                <a:effectLst/>
              </a:rPr>
              <a:t>tells us what to do in case the method doesn’t know how to handle the input.</a:t>
            </a:r>
            <a:r>
              <a:rPr lang="en-FI" dirty="0"/>
              <a:t> </a:t>
            </a:r>
          </a:p>
          <a:p>
            <a:endParaRPr lang="en-FI" dirty="0"/>
          </a:p>
          <a:p>
            <a:endParaRPr lang="en-FI" dirty="0"/>
          </a:p>
          <a:p>
            <a:endParaRPr lang="en-FI" dirty="0"/>
          </a:p>
          <a:p>
            <a:r>
              <a:rPr lang="en-FI" dirty="0"/>
              <a:t>A total function, but with drawbacks:</a:t>
            </a:r>
          </a:p>
          <a:p>
            <a:pPr lvl="1"/>
            <a:r>
              <a:rPr lang="en-GB" dirty="0"/>
              <a:t>T</a:t>
            </a:r>
            <a:r>
              <a:rPr lang="en-FI" dirty="0"/>
              <a:t>he immediate caller shou</a:t>
            </a:r>
            <a:r>
              <a:rPr lang="en-GB" dirty="0" err="1"/>
              <a:t>ld</a:t>
            </a:r>
            <a:r>
              <a:rPr lang="en-FI" dirty="0"/>
              <a:t> have direct knowl</a:t>
            </a:r>
            <a:r>
              <a:rPr lang="en-GB" dirty="0"/>
              <a:t>e</a:t>
            </a:r>
            <a:r>
              <a:rPr lang="en-FI" dirty="0"/>
              <a:t>dge of how to handle undefined cases and limit (t</a:t>
            </a:r>
            <a:r>
              <a:rPr lang="en-GB" dirty="0"/>
              <a:t>he</a:t>
            </a:r>
            <a:r>
              <a:rPr lang="en-FI" dirty="0"/>
              <a:t> result) to returning Double.</a:t>
            </a:r>
          </a:p>
          <a:p>
            <a:pPr lvl="2"/>
            <a:r>
              <a:rPr lang="en-GB" sz="2200" dirty="0"/>
              <a:t>W</a:t>
            </a:r>
            <a:r>
              <a:rPr lang="en-FI" sz="2200" dirty="0"/>
              <a:t>hat if we want to handle larger computations, and abort in case of undefined mean?</a:t>
            </a:r>
          </a:p>
          <a:p>
            <a:pPr lvl="2"/>
            <a:r>
              <a:rPr lang="en-GB" sz="2200" dirty="0"/>
              <a:t>O</a:t>
            </a:r>
            <a:r>
              <a:rPr lang="en-FI" sz="2200" dirty="0"/>
              <a:t>r, we want to take a different logical branch.</a:t>
            </a:r>
          </a:p>
          <a:p>
            <a:pPr lvl="2"/>
            <a:endParaRPr lang="en-FI" dirty="0"/>
          </a:p>
          <a:p>
            <a:endParaRPr lang="en-FI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606B417-82A8-C35F-0C3A-EFBBA5CC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597150"/>
            <a:ext cx="62992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9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7926</TotalTime>
  <Words>1223</Words>
  <Application>Microsoft Macintosh PowerPoint</Application>
  <PresentationFormat>Widescreen</PresentationFormat>
  <Paragraphs>138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Lao MN</vt:lpstr>
      <vt:lpstr>Lato</vt:lpstr>
      <vt:lpstr>Office Theme</vt:lpstr>
      <vt:lpstr>Lecture 6  Handling Errors</vt:lpstr>
      <vt:lpstr>Handling Errors</vt:lpstr>
      <vt:lpstr>Why do exceptions break referential transparency?</vt:lpstr>
      <vt:lpstr>The good and Bad Aspects of Exceptions</vt:lpstr>
      <vt:lpstr>Problems with Exceptions</vt:lpstr>
      <vt:lpstr>The Technique</vt:lpstr>
      <vt:lpstr>Possible Alternatives</vt:lpstr>
      <vt:lpstr>Reasons for Rejection: for simply returning a value</vt:lpstr>
      <vt:lpstr>Second Possiblity &amp; it’s rejection</vt:lpstr>
      <vt:lpstr>Option type</vt:lpstr>
      <vt:lpstr>Option type</vt:lpstr>
      <vt:lpstr>Option type</vt:lpstr>
      <vt:lpstr>Basic Functions on Option</vt:lpstr>
      <vt:lpstr>User Scenarios on Option</vt:lpstr>
      <vt:lpstr>User Scenarios on Option</vt:lpstr>
      <vt:lpstr>Option type: error handling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L1: Introduction to Databases</dc:title>
  <dc:creator>Iflaah Salman</dc:creator>
  <cp:lastModifiedBy>Iflaah Salman</cp:lastModifiedBy>
  <cp:revision>1606</cp:revision>
  <dcterms:created xsi:type="dcterms:W3CDTF">2023-01-13T09:53:44Z</dcterms:created>
  <dcterms:modified xsi:type="dcterms:W3CDTF">2023-04-18T15:43:14Z</dcterms:modified>
</cp:coreProperties>
</file>